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53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55.xml" ContentType="application/vnd.openxmlformats-officedocument.presentationml.slide+xml"/>
  <Override PartName="/ppt/slides/slide4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56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52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77" r:id="rId4"/>
    <p:sldId id="276" r:id="rId5"/>
    <p:sldId id="317" r:id="rId6"/>
    <p:sldId id="256" r:id="rId7"/>
    <p:sldId id="278" r:id="rId8"/>
    <p:sldId id="279" r:id="rId9"/>
    <p:sldId id="280" r:id="rId10"/>
    <p:sldId id="257" r:id="rId11"/>
    <p:sldId id="268" r:id="rId12"/>
    <p:sldId id="282" r:id="rId13"/>
    <p:sldId id="283" r:id="rId14"/>
    <p:sldId id="281" r:id="rId15"/>
    <p:sldId id="284" r:id="rId16"/>
    <p:sldId id="285" r:id="rId17"/>
    <p:sldId id="286" r:id="rId18"/>
    <p:sldId id="311" r:id="rId19"/>
    <p:sldId id="261" r:id="rId20"/>
    <p:sldId id="269" r:id="rId21"/>
    <p:sldId id="287" r:id="rId22"/>
    <p:sldId id="289" r:id="rId23"/>
    <p:sldId id="290" r:id="rId24"/>
    <p:sldId id="291" r:id="rId25"/>
    <p:sldId id="262" r:id="rId26"/>
    <p:sldId id="318" r:id="rId27"/>
    <p:sldId id="270" r:id="rId28"/>
    <p:sldId id="292" r:id="rId29"/>
    <p:sldId id="293" r:id="rId30"/>
    <p:sldId id="295" r:id="rId31"/>
    <p:sldId id="263" r:id="rId32"/>
    <p:sldId id="300" r:id="rId33"/>
    <p:sldId id="298" r:id="rId34"/>
    <p:sldId id="299" r:id="rId35"/>
    <p:sldId id="264" r:id="rId36"/>
    <p:sldId id="304" r:id="rId37"/>
    <p:sldId id="303" r:id="rId38"/>
    <p:sldId id="301" r:id="rId39"/>
    <p:sldId id="302" r:id="rId40"/>
    <p:sldId id="265" r:id="rId41"/>
    <p:sldId id="273" r:id="rId42"/>
    <p:sldId id="310" r:id="rId43"/>
    <p:sldId id="266" r:id="rId44"/>
    <p:sldId id="294" r:id="rId45"/>
    <p:sldId id="296" r:id="rId46"/>
    <p:sldId id="297" r:id="rId47"/>
    <p:sldId id="267" r:id="rId48"/>
    <p:sldId id="312" r:id="rId49"/>
    <p:sldId id="313" r:id="rId50"/>
    <p:sldId id="314" r:id="rId51"/>
    <p:sldId id="316" r:id="rId52"/>
    <p:sldId id="315" r:id="rId53"/>
    <p:sldId id="306" r:id="rId54"/>
    <p:sldId id="307" r:id="rId55"/>
    <p:sldId id="308" r:id="rId56"/>
    <p:sldId id="309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BDB"/>
    <a:srgbClr val="666666"/>
    <a:srgbClr val="66CCFF"/>
    <a:srgbClr val="EDEDED"/>
    <a:srgbClr val="DD9B45"/>
    <a:srgbClr val="2FA6EE"/>
    <a:srgbClr val="5900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 snapVertSplitter="1" horzBarState="maximized">
    <p:restoredLeft sz="14506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-6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97D20-07B2-CA46-A956-C2ADF452CCD3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A6933-16CE-FB49-92F0-370D81852C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A6933-16CE-FB49-92F0-370D81852C0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A6933-16CE-FB49-92F0-370D81852C0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1648"/>
            <a:ext cx="515420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3701648"/>
            <a:ext cx="515420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825" y="21713"/>
            <a:ext cx="8846843" cy="71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970" y="1031280"/>
            <a:ext cx="8229600" cy="507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825" y="6356350"/>
            <a:ext cx="857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F7E60EA-CB79-E047-A792-1E25A32F3265}" type="datetimeFigureOut">
              <a:rPr lang="en-US" smtClean="0"/>
              <a:pPr/>
              <a:t>7/30/11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15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800"/>
        </a:spcAft>
        <a:buFontTx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400"/>
        </a:spcAft>
        <a:buFont typeface="Wingdings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-182880" algn="l" defTabSz="457200" rtl="0" eaLnBrk="1" latinLnBrk="0" hangingPunct="1">
        <a:spcBef>
          <a:spcPts val="0"/>
        </a:spcBef>
        <a:spcAft>
          <a:spcPts val="400"/>
        </a:spcAft>
        <a:buSzPct val="70000"/>
        <a:buFont typeface="Lucida Grande"/>
        <a:buChar char="-"/>
        <a:defRPr sz="20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3pPr>
      <a:lvl4pPr marL="1188720" indent="-182880" algn="l" defTabSz="457200" rtl="0" eaLnBrk="1" latinLnBrk="0" hangingPunct="1">
        <a:spcBef>
          <a:spcPts val="0"/>
        </a:spcBef>
        <a:spcAft>
          <a:spcPts val="400"/>
        </a:spcAft>
        <a:buSzPct val="90000"/>
        <a:buFont typeface="Lucida Grande"/>
        <a:buChar char="»"/>
        <a:defRPr sz="18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4pPr>
      <a:lvl5pPr marL="1371600" indent="0" algn="l" defTabSz="457200" rtl="0" eaLnBrk="1" latinLnBrk="0" hangingPunct="1">
        <a:spcBef>
          <a:spcPts val="0"/>
        </a:spcBef>
        <a:spcAft>
          <a:spcPts val="400"/>
        </a:spcAft>
        <a:buFontTx/>
        <a:buNone/>
        <a:defRPr sz="16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flickr.com/photos/lge/3810270838/" TargetMode="External"/><Relationship Id="rId12" Type="http://schemas.openxmlformats.org/officeDocument/2006/relationships/image" Target="../media/image6.png"/><Relationship Id="rId13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jpe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jpe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dev.w3.org/html5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4" name="Picture 13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&lt;!DOCTYPE html PUBLIC "-//W3C//DTD XHTML 1.0 Strict//EN" "http://www.w3.org/TR/xhtml1/DTD/xhtml1-strict.dtd"&gt;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336166" y="4616358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&lt;!</a:t>
            </a:r>
            <a:r>
              <a:rPr lang="en-US" dirty="0" err="1" smtClean="0"/>
              <a:t>doctype</a:t>
            </a:r>
            <a:r>
              <a:rPr lang="en-US" dirty="0" smtClean="0"/>
              <a:t> html&gt;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1" y="5889979"/>
            <a:ext cx="30984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</a:rPr>
              <a:t>http://www.flickr.com/photos/johanl/4816110696/in/photostream/</a:t>
            </a:r>
            <a:endParaRPr lang="en-US" sz="6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http://www.flickr.com/photos/hamed/512309138/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&lt;meta http-equiv="Content-Type" content="text/html; </a:t>
            </a:r>
            <a:r>
              <a:rPr lang="en-US" dirty="0" err="1" smtClean="0"/>
              <a:t>charset</a:t>
            </a:r>
            <a:r>
              <a:rPr lang="en-US" dirty="0" smtClean="0"/>
              <a:t>=UTF-8"&gt;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336166" y="4616358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&lt;meta </a:t>
            </a:r>
            <a:r>
              <a:rPr lang="en-US" dirty="0" err="1" smtClean="0"/>
              <a:t>charset</a:t>
            </a:r>
            <a:r>
              <a:rPr lang="en-US" dirty="0" smtClean="0"/>
              <a:t>=“utf-8"&gt;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2" y="5889979"/>
            <a:ext cx="286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http://www.flickr.com/photos/johanl/4816110696/in/photostream/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http://www.flickr.com/photos/hamed/512309138/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&lt;link </a:t>
            </a:r>
            <a:r>
              <a:rPr lang="en-US" dirty="0" err="1" smtClean="0">
                <a:solidFill>
                  <a:srgbClr val="FFFFFF"/>
                </a:solidFill>
              </a:rPr>
              <a:t>rel</a:t>
            </a:r>
            <a:r>
              <a:rPr lang="en-US" dirty="0" smtClean="0">
                <a:solidFill>
                  <a:srgbClr val="FFFFFF"/>
                </a:solidFill>
              </a:rPr>
              <a:t>="</a:t>
            </a:r>
            <a:r>
              <a:rPr lang="en-US" dirty="0" err="1" smtClean="0">
                <a:solidFill>
                  <a:srgbClr val="FFFFFF"/>
                </a:solidFill>
              </a:rPr>
              <a:t>stylesheet</a:t>
            </a:r>
            <a:r>
              <a:rPr lang="en-US" dirty="0" smtClean="0">
                <a:solidFill>
                  <a:srgbClr val="FFFFFF"/>
                </a:solidFill>
              </a:rPr>
              <a:t>" type="text/</a:t>
            </a:r>
            <a:r>
              <a:rPr lang="en-US" dirty="0" err="1" smtClean="0">
                <a:solidFill>
                  <a:srgbClr val="FFFFFF"/>
                </a:solidFill>
              </a:rPr>
              <a:t>css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 err="1" smtClean="0">
                <a:solidFill>
                  <a:srgbClr val="FFFFFF"/>
                </a:solidFill>
              </a:rPr>
              <a:t>href</a:t>
            </a:r>
            <a:r>
              <a:rPr lang="en-US" dirty="0" smtClean="0">
                <a:solidFill>
                  <a:srgbClr val="FFFFFF"/>
                </a:solidFill>
              </a:rPr>
              <a:t>=“</a:t>
            </a:r>
            <a:r>
              <a:rPr lang="en-US" dirty="0" err="1" smtClean="0">
                <a:solidFill>
                  <a:srgbClr val="FFFFFF"/>
                </a:solidFill>
              </a:rPr>
              <a:t>style.css</a:t>
            </a:r>
            <a:r>
              <a:rPr lang="en-US" dirty="0" smtClean="0">
                <a:solidFill>
                  <a:srgbClr val="FFFFFF"/>
                </a:solidFill>
              </a:rPr>
              <a:t>"&gt;&lt;/link&gt;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36166" y="4351783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&lt;link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”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style.css</a:t>
            </a:r>
            <a:r>
              <a:rPr lang="en-US" dirty="0" smtClean="0"/>
              <a:t>"&gt;&lt;/link&gt;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2" y="5889979"/>
            <a:ext cx="2865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http://www.flickr.com/photos/johanl/4816110696/in/photostream/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http://www.flickr.com/photos/hamed/512309138/</a:t>
            </a:r>
            <a:endParaRPr lang="en-US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6336166" y="5319523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&lt;script&gt;&lt;/script&gt;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566333" y="872096"/>
            <a:ext cx="6360583" cy="5784810"/>
            <a:chOff x="1566333" y="787432"/>
            <a:chExt cx="6360583" cy="5784810"/>
          </a:xfrm>
        </p:grpSpPr>
        <p:sp>
          <p:nvSpPr>
            <p:cNvPr id="45" name="Rectangle 44"/>
            <p:cNvSpPr/>
            <p:nvPr/>
          </p:nvSpPr>
          <p:spPr>
            <a:xfrm>
              <a:off x="1566333" y="787432"/>
              <a:ext cx="6360583" cy="57848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61580" y="872096"/>
              <a:ext cx="6191250" cy="816953"/>
            </a:xfrm>
            <a:prstGeom prst="rect">
              <a:avLst/>
            </a:prstGeom>
            <a:solidFill>
              <a:srgbClr val="2FA6E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61580" y="5662453"/>
              <a:ext cx="6191250" cy="816953"/>
            </a:xfrm>
            <a:prstGeom prst="rect">
              <a:avLst/>
            </a:prstGeom>
            <a:solidFill>
              <a:srgbClr val="DD9B4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61580" y="1829612"/>
              <a:ext cx="2008717" cy="3689350"/>
            </a:xfrm>
            <a:prstGeom prst="rect">
              <a:avLst/>
            </a:prstGeom>
            <a:solidFill>
              <a:srgbClr val="66CC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22697" y="1829612"/>
              <a:ext cx="4030133" cy="368935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979329" y="2381235"/>
              <a:ext cx="1852084" cy="782151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79329" y="3346841"/>
              <a:ext cx="1852084" cy="7821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979329" y="4312447"/>
              <a:ext cx="1852084" cy="7821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44163" y="2360001"/>
              <a:ext cx="1270000" cy="27345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4164" y="2383417"/>
              <a:ext cx="1304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&lt;aside&gt;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79329" y="2383417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79329" y="3346841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79329" y="4312447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61580" y="872096"/>
              <a:ext cx="1574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&lt;header&gt;</a:t>
              </a:r>
              <a:endParaRPr lang="en-US" sz="2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61580" y="1829612"/>
              <a:ext cx="1059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</a:t>
              </a:r>
              <a:r>
                <a:rPr lang="en-US" sz="2800" dirty="0" err="1" smtClean="0"/>
                <a:t>nav</a:t>
              </a:r>
              <a:r>
                <a:rPr lang="en-US" sz="2800" dirty="0" smtClean="0"/>
                <a:t>&gt;</a:t>
              </a:r>
              <a:endParaRPr lang="en-US" sz="2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61580" y="5662453"/>
              <a:ext cx="144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&lt;footer&gt;</a:t>
              </a:r>
              <a:endParaRPr lang="en-US" sz="2800" dirty="0"/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2911283" y="21713"/>
            <a:ext cx="4454716" cy="716462"/>
          </a:xfrm>
        </p:spPr>
        <p:txBody>
          <a:bodyPr/>
          <a:lstStyle/>
          <a:p>
            <a:r>
              <a:rPr lang="en-US" dirty="0" smtClean="0"/>
              <a:t>better SEMATICS</a:t>
            </a:r>
            <a:endParaRPr lang="en-US" dirty="0"/>
          </a:p>
        </p:txBody>
      </p:sp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http://www.flickr.com/photos/zooboing/4183276288/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http://www.flickr.com/photos/hygienematters/5424756879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19248" y="639270"/>
            <a:ext cx="3679838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&lt;figure&gt;  &amp; &lt;</a:t>
            </a:r>
            <a:r>
              <a:rPr lang="en-US" sz="2800" dirty="0" err="1" smtClean="0"/>
              <a:t>figcaption</a:t>
            </a:r>
            <a:r>
              <a:rPr lang="en-US" sz="2800" dirty="0" smtClean="0"/>
              <a:t>&gt;</a:t>
            </a:r>
          </a:p>
          <a:p>
            <a:r>
              <a:rPr lang="en-US" sz="2800" dirty="0" smtClean="0"/>
              <a:t>&lt;mark&gt;</a:t>
            </a:r>
          </a:p>
          <a:p>
            <a:r>
              <a:rPr lang="en-US" sz="2800" dirty="0" smtClean="0"/>
              <a:t>&lt;meter&gt;</a:t>
            </a:r>
          </a:p>
          <a:p>
            <a:r>
              <a:rPr lang="en-US" sz="2800" dirty="0" smtClean="0"/>
              <a:t>&lt;progress&gt;</a:t>
            </a:r>
          </a:p>
          <a:p>
            <a:r>
              <a:rPr lang="en-US" sz="2800" dirty="0" smtClean="0"/>
              <a:t>&lt;details&gt; &amp; &lt;summary&gt;</a:t>
            </a:r>
          </a:p>
          <a:p>
            <a:r>
              <a:rPr lang="en-US" sz="2800" dirty="0" smtClean="0"/>
              <a:t>&lt;time&gt;</a:t>
            </a:r>
          </a:p>
          <a:p>
            <a:r>
              <a:rPr lang="en-US" sz="2800" dirty="0" smtClean="0"/>
              <a:t>&lt;</a:t>
            </a:r>
            <a:r>
              <a:rPr lang="en-US" sz="2800" dirty="0" err="1" smtClean="0"/>
              <a:t>datalist</a:t>
            </a:r>
            <a:r>
              <a:rPr lang="en-US" sz="2800" dirty="0" smtClean="0"/>
              <a:t>&gt; &amp; list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1667292" y="4245405"/>
            <a:ext cx="29844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contenteditable</a:t>
            </a:r>
            <a:endParaRPr lang="en-US" sz="2800" dirty="0" smtClean="0"/>
          </a:p>
          <a:p>
            <a:r>
              <a:rPr lang="en-US" sz="2800" dirty="0" err="1" smtClean="0"/>
              <a:t>contextmenu</a:t>
            </a:r>
            <a:endParaRPr lang="en-US" sz="2800" dirty="0" smtClean="0"/>
          </a:p>
          <a:p>
            <a:r>
              <a:rPr lang="en-US" sz="2800" dirty="0" err="1" smtClean="0"/>
              <a:t>dragable</a:t>
            </a:r>
            <a:endParaRPr lang="en-US" sz="2800" dirty="0" smtClean="0"/>
          </a:p>
          <a:p>
            <a:r>
              <a:rPr lang="en-US" sz="2800" dirty="0" smtClean="0"/>
              <a:t>role</a:t>
            </a:r>
          </a:p>
          <a:p>
            <a:r>
              <a:rPr lang="en-US" sz="2800" dirty="0" smtClean="0"/>
              <a:t>on??? (e.g. </a:t>
            </a:r>
            <a:r>
              <a:rPr lang="en-US" sz="2800" dirty="0" err="1" smtClean="0"/>
              <a:t>onclick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1677875" y="84678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Some new elements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77875" y="3740246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Some new Attributes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http://www.flickr.com/photos/tamakisono/531582453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19248" y="808598"/>
            <a:ext cx="615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&lt;div id=“ticker” data-symbol=“YHOO”&gt;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7875" y="254006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Custom Attributes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248" y="5742857"/>
            <a:ext cx="615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el.getAttribute(attrName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http://www.flickr.com/photos/wwworks/2475349116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24760" y="162267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New form types</a:t>
            </a:r>
            <a:endParaRPr lang="en-US" sz="3600" dirty="0">
              <a:solidFill>
                <a:srgbClr val="660066"/>
              </a:solidFill>
            </a:endParaRPr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84085" y="6434663"/>
            <a:ext cx="458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at: http://diveintohtml5.org/forms.html</a:t>
            </a:r>
            <a:endParaRPr lang="en-US" dirty="0"/>
          </a:p>
        </p:txBody>
      </p:sp>
      <p:pic>
        <p:nvPicPr>
          <p:cNvPr id="20" name="Picture 19" descr="Screen shot 2011-07-29 at 4.25.23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343" y="867828"/>
            <a:ext cx="337820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http://www.flickr.com/photos/osde-info/3189305118/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7167" y="162267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Microdata</a:t>
            </a:r>
            <a:endParaRPr lang="en-US" sz="3600" dirty="0"/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0667" y="324350"/>
            <a:ext cx="41441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Semantic web pages</a:t>
            </a:r>
          </a:p>
          <a:p>
            <a:r>
              <a:rPr lang="en-US" sz="2800" dirty="0" smtClean="0"/>
              <a:t>Annotate the DOM with </a:t>
            </a:r>
          </a:p>
          <a:p>
            <a:r>
              <a:rPr lang="en-US" sz="2800" dirty="0" smtClean="0"/>
              <a:t>scoped key/value pair from </a:t>
            </a:r>
          </a:p>
          <a:p>
            <a:r>
              <a:rPr lang="en-US" sz="2800" dirty="0" smtClean="0"/>
              <a:t>custom vocabularies</a:t>
            </a:r>
          </a:p>
        </p:txBody>
      </p:sp>
      <p:pic>
        <p:nvPicPr>
          <p:cNvPr id="17" name="Picture 16" descr="microdata.png"/>
          <p:cNvPicPr>
            <a:picLocks noChangeAspect="1"/>
          </p:cNvPicPr>
          <p:nvPr/>
        </p:nvPicPr>
        <p:blipFill>
          <a:blip r:embed="rId12"/>
          <a:srcRect t="41684"/>
          <a:stretch>
            <a:fillRect/>
          </a:stretch>
        </p:blipFill>
        <p:spPr>
          <a:xfrm>
            <a:off x="1003308" y="5188768"/>
            <a:ext cx="7327900" cy="140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6" name="Picture 15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&amp; CSS3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Pradeep</a:t>
            </a:r>
            <a:r>
              <a:rPr lang="en-US" dirty="0" smtClean="0"/>
              <a:t> B V</a:t>
            </a:r>
          </a:p>
          <a:p>
            <a:r>
              <a:rPr lang="en-US" dirty="0" smtClean="0"/>
              <a:t>Y! Media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pradeepbv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www.slideshare.net/pradeepbv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2583" y="5039692"/>
            <a:ext cx="314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Networks break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http://www.flickr.com/photos/rothwerx/2641452698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1251" y="84671"/>
            <a:ext cx="5591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Devices go on airplane mode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http://www.flickr.com/photos/pmiaki/3635074858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953" y="8467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Vertical Scroll 15"/>
          <p:cNvSpPr/>
          <p:nvPr/>
        </p:nvSpPr>
        <p:spPr>
          <a:xfrm>
            <a:off x="2804580" y="3761308"/>
            <a:ext cx="4053420" cy="2741083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660066"/>
                </a:solidFill>
              </a:rPr>
              <a:t>CACHE MANIFEST</a:t>
            </a:r>
          </a:p>
          <a:p>
            <a:r>
              <a:rPr lang="en-US" dirty="0" err="1" smtClean="0">
                <a:solidFill>
                  <a:srgbClr val="666666"/>
                </a:solidFill>
              </a:rPr>
              <a:t>index.html</a:t>
            </a:r>
            <a:endParaRPr lang="en-US" dirty="0" smtClean="0">
              <a:solidFill>
                <a:srgbClr val="666666"/>
              </a:solidFill>
            </a:endParaRPr>
          </a:p>
          <a:p>
            <a:r>
              <a:rPr lang="en-US" dirty="0" err="1" smtClean="0">
                <a:solidFill>
                  <a:srgbClr val="666666"/>
                </a:solidFill>
              </a:rPr>
              <a:t>style.css</a:t>
            </a:r>
            <a:endParaRPr lang="en-US" dirty="0" smtClean="0">
              <a:solidFill>
                <a:srgbClr val="666666"/>
              </a:solidFill>
            </a:endParaRPr>
          </a:p>
          <a:p>
            <a:r>
              <a:rPr lang="en-US" dirty="0" err="1" smtClean="0">
                <a:solidFill>
                  <a:srgbClr val="666666"/>
                </a:solidFill>
              </a:rPr>
              <a:t>Script.js</a:t>
            </a:r>
            <a:endParaRPr lang="en-US" dirty="0" smtClean="0">
              <a:solidFill>
                <a:srgbClr val="666666"/>
              </a:solidFill>
            </a:endParaRPr>
          </a:p>
          <a:p>
            <a:endParaRPr lang="en-US" dirty="0" smtClean="0">
              <a:solidFill>
                <a:srgbClr val="660066"/>
              </a:solidFill>
            </a:endParaRPr>
          </a:p>
          <a:p>
            <a:r>
              <a:rPr lang="en-US" dirty="0" smtClean="0">
                <a:solidFill>
                  <a:srgbClr val="660066"/>
                </a:solidFill>
              </a:rPr>
              <a:t>Network: </a:t>
            </a:r>
          </a:p>
          <a:p>
            <a:r>
              <a:rPr lang="en-US" dirty="0" err="1" smtClean="0">
                <a:solidFill>
                  <a:srgbClr val="666666"/>
                </a:solidFill>
              </a:rPr>
              <a:t>api.webservice.example.com</a:t>
            </a:r>
            <a:endParaRPr lang="en-US" dirty="0" smtClean="0">
              <a:solidFill>
                <a:srgbClr val="6666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0496" y="52919"/>
            <a:ext cx="68382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&lt;html manifest="/</a:t>
            </a:r>
            <a:r>
              <a:rPr lang="en-US" sz="3600" dirty="0" err="1" smtClean="0">
                <a:solidFill>
                  <a:schemeClr val="bg1"/>
                </a:solidFill>
              </a:rPr>
              <a:t>cache.manifest</a:t>
            </a:r>
            <a:r>
              <a:rPr lang="en-US" sz="3600" dirty="0" smtClean="0">
                <a:solidFill>
                  <a:schemeClr val="bg1"/>
                </a:solidFill>
              </a:rPr>
              <a:t>"&gt;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0019" y="6247990"/>
            <a:ext cx="3557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 err="1" smtClean="0"/>
              <a:t>http://www.whatwg.org/specs/web-apps/current-work/multipage/offline.html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http://www.flickr.com/photos/teegardin/5894050552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8079" y="52919"/>
            <a:ext cx="19422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STORAGE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http://www.flickr.com/photos/teegardin/5894050552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http://www.flickr.com/photos/bfionline/2378518052</a:t>
            </a:r>
            <a:endParaRPr lang="en-US" sz="1200" dirty="0"/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1188" y="95257"/>
            <a:ext cx="24518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Storage API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6" name="Picture 15" descr="Screen shot 2011-07-29 at 5.04.15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495" y="3568093"/>
            <a:ext cx="5098687" cy="210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417" y="994833"/>
            <a:ext cx="44979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dirty="0" err="1" smtClean="0"/>
              <a:t>sessionStorage</a:t>
            </a:r>
            <a:r>
              <a:rPr lang="en-US" sz="2800" dirty="0" smtClean="0"/>
              <a:t> </a:t>
            </a:r>
            <a:r>
              <a:rPr lang="en-US" sz="2400" dirty="0" smtClean="0"/>
              <a:t>:</a:t>
            </a:r>
          </a:p>
          <a:p>
            <a:pPr marL="342900" indent="-342900"/>
            <a:r>
              <a:rPr lang="en-US" sz="2400" dirty="0" smtClean="0"/>
              <a:t> tied to the life of the session (browser window close)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800" dirty="0" err="1" smtClean="0"/>
              <a:t>localStorage</a:t>
            </a:r>
            <a:r>
              <a:rPr lang="en-US" sz="2800" dirty="0" smtClean="0"/>
              <a:t> </a:t>
            </a:r>
            <a:r>
              <a:rPr lang="en-US" sz="2400" dirty="0" smtClean="0"/>
              <a:t>: </a:t>
            </a:r>
          </a:p>
          <a:p>
            <a:pPr marL="342900" indent="-342900"/>
            <a:r>
              <a:rPr lang="en-US" sz="2400" dirty="0" smtClean="0"/>
              <a:t>is stored indefinitely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59417" y="6032500"/>
            <a:ext cx="44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More: http://html5demos.com/storage/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http://www.flickr.com/photos/northampton_museum/3968334205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265083" y="529167"/>
            <a:ext cx="3449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Drag and drop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API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4281" y="1129002"/>
            <a:ext cx="3570208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JS to </a:t>
            </a:r>
          </a:p>
          <a:p>
            <a:endParaRPr lang="en-US" sz="2800" dirty="0" smtClean="0"/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Read file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Monitor read progress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Slice file</a:t>
            </a:r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  <a:p>
            <a:r>
              <a:rPr lang="en-US" dirty="0" smtClean="0"/>
              <a:t>http://html5demos.com/file-api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http://www.flickr.com/photos/free-stock/4817557432/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1188" y="95257"/>
            <a:ext cx="16413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File API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7" name="Picture 16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lum bright="-7000" contrast="-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location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6332" y="561605"/>
            <a:ext cx="8235496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if (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navigator.geolocation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navigator.geolocation.getCurrentPosition(success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, failure, 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        {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maximumAge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4800});		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			</a:t>
            </a:r>
            <a:endParaRPr lang="en-US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http://www.flickr.com/photos/geocacherdk/3359109398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31794" y="1905000"/>
            <a:ext cx="3687202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coords.latitude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coords.longitude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coords.altitude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coords.accuracy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coords.altitudeAccuracy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coords.heading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coords.speed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timestamp</a:t>
            </a:r>
            <a:endParaRPr lang="en-US" sz="2800" dirty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API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http://www.flickr.com/photos/lofink/415275746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9955" y="61067"/>
            <a:ext cx="38887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Device Orientation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1556" y="4027839"/>
            <a:ext cx="8180695" cy="1508105"/>
          </a:xfrm>
          <a:prstGeom prst="rect">
            <a:avLst/>
          </a:prstGeom>
          <a:solidFill>
            <a:srgbClr val="FFFBDB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window.addEventListener("deviceorientation</a:t>
            </a:r>
            <a:r>
              <a:rPr lang="en-US" sz="2400" dirty="0" smtClean="0"/>
              <a:t>", </a:t>
            </a:r>
            <a:r>
              <a:rPr lang="en-US" sz="2400" dirty="0" err="1" smtClean="0"/>
              <a:t>function(event</a:t>
            </a:r>
            <a:r>
              <a:rPr lang="en-US" sz="2400" dirty="0" smtClean="0"/>
              <a:t>) {</a:t>
            </a:r>
          </a:p>
          <a:p>
            <a:r>
              <a:rPr lang="en-US" sz="2400" dirty="0" smtClean="0"/>
              <a:t>          // process </a:t>
            </a:r>
            <a:r>
              <a:rPr lang="en-US" sz="2400" dirty="0" err="1" smtClean="0"/>
              <a:t>event.alpha</a:t>
            </a:r>
            <a:r>
              <a:rPr lang="en-US" sz="2400" dirty="0" smtClean="0"/>
              <a:t>, </a:t>
            </a:r>
            <a:r>
              <a:rPr lang="en-US" sz="2400" dirty="0" err="1" smtClean="0"/>
              <a:t>event.beta</a:t>
            </a:r>
            <a:r>
              <a:rPr lang="en-US" sz="2400" dirty="0" smtClean="0"/>
              <a:t> and </a:t>
            </a:r>
            <a:r>
              <a:rPr lang="en-US" sz="2400" dirty="0" err="1" smtClean="0"/>
              <a:t>event.gamma</a:t>
            </a:r>
            <a:endParaRPr lang="en-US" sz="2400" dirty="0" smtClean="0"/>
          </a:p>
          <a:p>
            <a:r>
              <a:rPr lang="en-US" sz="2400" dirty="0" smtClean="0"/>
              <a:t>      }, true);</a:t>
            </a:r>
          </a:p>
          <a:p>
            <a:r>
              <a:rPr lang="en-US" sz="1000" dirty="0" smtClean="0"/>
              <a:t>http://pradeepbv.github.com/openhackday2011/device_orientation_demo.html</a:t>
            </a:r>
          </a:p>
          <a:p>
            <a:r>
              <a:rPr lang="en-US" sz="1000" dirty="0" smtClean="0"/>
              <a:t>http://dev.w3.org/geo/api/spec-source-orientation.html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standards today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349375" y="1217565"/>
            <a:ext cx="1428750" cy="1227667"/>
          </a:xfrm>
          <a:prstGeom prst="roundRect">
            <a:avLst/>
          </a:prstGeom>
          <a:solidFill>
            <a:srgbClr val="2FA6EE"/>
          </a:solidFill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349375" y="3179083"/>
            <a:ext cx="1428750" cy="1227667"/>
          </a:xfrm>
          <a:prstGeom prst="roundRect">
            <a:avLst/>
          </a:prstGeom>
          <a:solidFill>
            <a:srgbClr val="590059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349375" y="5256323"/>
            <a:ext cx="1428750" cy="1227667"/>
          </a:xfrm>
          <a:prstGeom prst="roundRect">
            <a:avLst/>
          </a:prstGeom>
          <a:solidFill>
            <a:srgbClr val="00009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4419" y="1217565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HTML 4.01 Specification</a:t>
            </a:r>
          </a:p>
          <a:p>
            <a:r>
              <a:rPr lang="en-US" b="1" dirty="0" smtClean="0"/>
              <a:t>W3C Recommendation 24 December 1999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16819" y="3179083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ECMA-262 3rd edition</a:t>
            </a:r>
          </a:p>
          <a:p>
            <a:r>
              <a:rPr lang="en-US" b="1" dirty="0" smtClean="0"/>
              <a:t>November 2000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6819" y="5256323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CSS Level 2 Specification</a:t>
            </a:r>
          </a:p>
          <a:p>
            <a:r>
              <a:rPr lang="en-US" dirty="0" smtClean="0"/>
              <a:t>W3C Recommendation May 1998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188" y="5473005"/>
            <a:ext cx="8032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audio/video input, access microphones and cameras,</a:t>
            </a:r>
          </a:p>
          <a:p>
            <a:r>
              <a:rPr lang="en-US" sz="2800" dirty="0" smtClean="0"/>
              <a:t>local data such as contacts &amp; events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http://www.flickr.com/photos/gladius/162647178</a:t>
            </a:r>
            <a:endParaRPr lang="en-US" sz="1200" dirty="0"/>
          </a:p>
        </p:txBody>
      </p:sp>
      <p:pic>
        <p:nvPicPr>
          <p:cNvPr id="21" name="Picture 20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1188" y="95257"/>
            <a:ext cx="67959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Other things on the launch pad…</a:t>
            </a:r>
            <a:endParaRPr lang="en-US" sz="38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alphaModFix amt="18000"/>
            <a:lum bright="35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http://www.flickr.com/photos/daveynin/1672745911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980" y="222475"/>
            <a:ext cx="2907391" cy="1015663"/>
          </a:xfrm>
          <a:prstGeom prst="rect">
            <a:avLst/>
          </a:prstGeom>
          <a:solidFill>
            <a:srgbClr val="EDEDED">
              <a:alpha val="49000"/>
            </a:srgb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Ajax 2.0!</a:t>
            </a:r>
            <a:endParaRPr lang="en-US" sz="60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http://www.flickr.com/photos/garryknight/3861083969/</a:t>
            </a:r>
            <a:endParaRPr lang="en-US" sz="1200" dirty="0"/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9001" y="125216"/>
            <a:ext cx="3588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Cross-Origin </a:t>
            </a:r>
          </a:p>
          <a:p>
            <a:r>
              <a:rPr lang="en-US" sz="3800" dirty="0" smtClean="0">
                <a:solidFill>
                  <a:srgbClr val="660066"/>
                </a:solidFill>
              </a:rPr>
              <a:t>Resource Sharing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001" y="1531506"/>
            <a:ext cx="43068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XHR request across domains</a:t>
            </a:r>
          </a:p>
          <a:p>
            <a:r>
              <a:rPr lang="en-US" sz="2800" dirty="0" smtClean="0"/>
              <a:t>if the server you are </a:t>
            </a:r>
          </a:p>
          <a:p>
            <a:r>
              <a:rPr lang="en-US" sz="2800" dirty="0" smtClean="0"/>
              <a:t>connecting to allows 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1338" y="3071561"/>
            <a:ext cx="527064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&lt;?</a:t>
            </a:r>
            <a:r>
              <a:rPr lang="en-US" sz="2400" dirty="0" err="1" smtClean="0"/>
              <a:t>php</a:t>
            </a:r>
            <a:endParaRPr lang="en-US" sz="2400" dirty="0" smtClean="0"/>
          </a:p>
          <a:p>
            <a:r>
              <a:rPr lang="en-US" sz="2400" dirty="0" err="1" smtClean="0"/>
              <a:t>header('Access</a:t>
            </a:r>
            <a:r>
              <a:rPr lang="en-US" sz="2400" dirty="0" smtClean="0"/>
              <a:t>-Control-Allow-Origin: *');</a:t>
            </a:r>
          </a:p>
          <a:p>
            <a:r>
              <a:rPr lang="en-US" sz="2400" dirty="0" smtClean="0"/>
              <a:t>?&gt;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1090082" y="4460790"/>
            <a:ext cx="4105731" cy="184665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</a:rPr>
              <a:t>myproxy.php</a:t>
            </a:r>
            <a:endParaRPr lang="en-US" sz="2400" dirty="0" smtClean="0">
              <a:solidFill>
                <a:srgbClr val="660066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&lt;?</a:t>
            </a:r>
            <a:r>
              <a:rPr lang="en-US" dirty="0" err="1" smtClean="0">
                <a:solidFill>
                  <a:schemeClr val="tx1"/>
                </a:solidFill>
              </a:rPr>
              <a:t>php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$</a:t>
            </a:r>
            <a:r>
              <a:rPr lang="en-US" dirty="0" err="1" smtClean="0">
                <a:solidFill>
                  <a:schemeClr val="tx1"/>
                </a:solidFill>
              </a:rPr>
              <a:t>url</a:t>
            </a:r>
            <a:r>
              <a:rPr lang="en-US" dirty="0" smtClean="0">
                <a:solidFill>
                  <a:schemeClr val="tx1"/>
                </a:solidFill>
              </a:rPr>
              <a:t> = $_SERVER['QUERY_STRING'];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$</a:t>
            </a:r>
            <a:r>
              <a:rPr lang="en-US" dirty="0" err="1" smtClean="0">
                <a:solidFill>
                  <a:schemeClr val="tx1"/>
                </a:solidFill>
              </a:rPr>
              <a:t>ch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 err="1" smtClean="0">
                <a:solidFill>
                  <a:schemeClr val="tx1"/>
                </a:solidFill>
              </a:rPr>
              <a:t>curl_init($url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dirty="0" err="1" smtClean="0">
                <a:solidFill>
                  <a:schemeClr val="tx1"/>
                </a:solidFill>
              </a:rPr>
              <a:t>curl_exec($ch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?&gt;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alphaModFix amt="59000"/>
          </a:blip>
          <a:stretch>
            <a:fillRect/>
          </a:stretch>
        </p:blipFill>
        <p:spPr>
          <a:xfrm>
            <a:off x="1811355" y="4136680"/>
            <a:ext cx="2379669" cy="2379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http://www.flickr.com/photos/triller/2226679393/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980" y="222475"/>
            <a:ext cx="2923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Websockets</a:t>
            </a:r>
            <a:endParaRPr lang="en-US" sz="44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6385" y="423345"/>
            <a:ext cx="197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full-duplex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Reduced latency 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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6228" y="3136751"/>
            <a:ext cx="1625600" cy="162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09416" y="4688270"/>
            <a:ext cx="114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Gaming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</a:t>
            </a:r>
            <a:r>
              <a:rPr lang="en-US" sz="1200" dirty="0" err="1" smtClean="0">
                <a:solidFill>
                  <a:schemeClr val="bg1"/>
                </a:solidFill>
              </a:rPr>
              <a:t>govindtiwari.blogspot.com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64059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hlinkClick r:id="rId11"/>
              </a:rPr>
              <a:t>http://www.flickr.com/photos/lge/3810270838/</a:t>
            </a:r>
            <a:r>
              <a:rPr lang="en-US" sz="1000" dirty="0" smtClean="0"/>
              <a:t>, http://googlesystem.blogspot.com/2010/08/watch-video-in-youtubes-html5-player.html</a:t>
            </a:r>
            <a:endParaRPr lang="en-US" sz="1000" dirty="0"/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0185" y="84673"/>
            <a:ext cx="7893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&lt;video&gt; - </a:t>
            </a:r>
            <a:r>
              <a:rPr lang="en-US" dirty="0" smtClean="0">
                <a:solidFill>
                  <a:schemeClr val="bg1"/>
                </a:solidFill>
              </a:rPr>
              <a:t>audio, </a:t>
            </a:r>
            <a:r>
              <a:rPr lang="en-US" dirty="0" err="1" smtClean="0">
                <a:solidFill>
                  <a:schemeClr val="bg1"/>
                </a:solidFill>
              </a:rPr>
              <a:t>autoplay</a:t>
            </a:r>
            <a:r>
              <a:rPr lang="en-US" dirty="0" smtClean="0">
                <a:solidFill>
                  <a:schemeClr val="bg1"/>
                </a:solidFill>
              </a:rPr>
              <a:t>, control, height, loop, poster, preload, </a:t>
            </a:r>
            <a:r>
              <a:rPr lang="en-US" dirty="0" err="1" smtClean="0">
                <a:solidFill>
                  <a:schemeClr val="bg1"/>
                </a:solidFill>
              </a:rPr>
              <a:t>src</a:t>
            </a:r>
            <a:r>
              <a:rPr lang="en-US" dirty="0" smtClean="0">
                <a:solidFill>
                  <a:schemeClr val="bg1"/>
                </a:solidFill>
              </a:rPr>
              <a:t>, width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Screen shot 2011-07-30 at 6.05.57 A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661" y="607892"/>
            <a:ext cx="7638068" cy="46635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00984" y="3270250"/>
            <a:ext cx="4762842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&lt;video width="320" height="240" controls="controls"&gt;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</a:t>
            </a:r>
            <a:r>
              <a:rPr lang="en-US" sz="1600" dirty="0" err="1" smtClean="0"/>
              <a:t>movie.ogg</a:t>
            </a:r>
            <a:r>
              <a:rPr lang="en-US" sz="1600" dirty="0" smtClean="0"/>
              <a:t>" type="video/</a:t>
            </a:r>
            <a:r>
              <a:rPr lang="en-US" sz="1600" dirty="0" err="1" smtClean="0"/>
              <a:t>ogg</a:t>
            </a:r>
            <a:r>
              <a:rPr lang="en-US" sz="1600" dirty="0" smtClean="0"/>
              <a:t>" /&gt;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="movie.mp4" type="video/mp4" /&gt;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</a:t>
            </a:r>
            <a:r>
              <a:rPr lang="en-US" sz="1600" dirty="0" err="1" smtClean="0"/>
              <a:t>movie.webm</a:t>
            </a:r>
            <a:r>
              <a:rPr lang="en-US" sz="1600" dirty="0" smtClean="0"/>
              <a:t>" type="video/</a:t>
            </a:r>
            <a:r>
              <a:rPr lang="en-US" sz="1600" dirty="0" err="1" smtClean="0"/>
              <a:t>webm</a:t>
            </a:r>
            <a:r>
              <a:rPr lang="en-US" sz="1600" dirty="0" smtClean="0"/>
              <a:t>" /&gt;</a:t>
            </a:r>
          </a:p>
          <a:p>
            <a:r>
              <a:rPr lang="en-US" sz="1600" dirty="0" smtClean="0"/>
              <a:t>&lt;/video&gt;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87992" y="193705"/>
            <a:ext cx="1869174" cy="716462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19" name="Picture 18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http://www.flickr.com/photos/17258892@N05/2587506121/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87992" y="193705"/>
            <a:ext cx="1869174" cy="716462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Audio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16250" y="3664209"/>
            <a:ext cx="6127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&lt;audio controls="controls"&gt;</a:t>
            </a:r>
          </a:p>
          <a:p>
            <a:r>
              <a:rPr lang="en-US" sz="2000" dirty="0" smtClean="0"/>
              <a:t>      &lt;source </a:t>
            </a:r>
            <a:r>
              <a:rPr lang="en-US" sz="2000" dirty="0" err="1" smtClean="0"/>
              <a:t>src</a:t>
            </a:r>
            <a:r>
              <a:rPr lang="en-US" sz="2000" dirty="0" smtClean="0"/>
              <a:t>=”</a:t>
            </a:r>
            <a:r>
              <a:rPr lang="en-US" sz="2000" dirty="0" err="1" smtClean="0"/>
              <a:t>mysong.ogg</a:t>
            </a:r>
            <a:r>
              <a:rPr lang="en-US" sz="2000" dirty="0" smtClean="0"/>
              <a:t>" type="audio/</a:t>
            </a:r>
            <a:r>
              <a:rPr lang="en-US" sz="2000" dirty="0" err="1" smtClean="0"/>
              <a:t>ogg</a:t>
            </a:r>
            <a:r>
              <a:rPr lang="en-US" sz="2000" dirty="0" smtClean="0"/>
              <a:t>" /&gt;</a:t>
            </a:r>
          </a:p>
          <a:p>
            <a:r>
              <a:rPr lang="en-US" sz="2000" dirty="0" smtClean="0"/>
              <a:t>      &lt;source </a:t>
            </a:r>
            <a:r>
              <a:rPr lang="en-US" sz="2000" dirty="0" err="1" smtClean="0"/>
              <a:t>src</a:t>
            </a:r>
            <a:r>
              <a:rPr lang="en-US" sz="2000" dirty="0" smtClean="0"/>
              <a:t>=”mysong.mp3" type="audio/mpeg" /&gt;</a:t>
            </a:r>
          </a:p>
          <a:p>
            <a:r>
              <a:rPr lang="en-US" sz="2400" dirty="0" smtClean="0"/>
              <a:t>&lt;/audio&gt;</a:t>
            </a:r>
            <a:endParaRPr lang="en-US" sz="2400" dirty="0"/>
          </a:p>
        </p:txBody>
      </p:sp>
      <p:pic>
        <p:nvPicPr>
          <p:cNvPr id="17" name="Picture 16" descr="Screen shot 2011-07-30 at 5.49.33 A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2866" y="1423073"/>
            <a:ext cx="3924300" cy="584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09996" y="980840"/>
            <a:ext cx="471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autoplay</a:t>
            </a:r>
            <a:r>
              <a:rPr lang="en-US" sz="2400" dirty="0" smtClean="0"/>
              <a:t>, controls, loop, preload, </a:t>
            </a:r>
            <a:r>
              <a:rPr lang="en-US" sz="2400" dirty="0" err="1" smtClean="0"/>
              <a:t>src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>
            <a:lum bright="48000" contrast="3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logoPur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8334" y="338667"/>
            <a:ext cx="682624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dirty="0" smtClean="0">
                <a:effectLst>
                  <a:outerShdw dist="38100" dir="300000">
                    <a:schemeClr val="bg1"/>
                  </a:outerShdw>
                </a:effectLst>
              </a:rPr>
              <a:t>Ailing , over burdened &amp; cracking at the edges </a:t>
            </a:r>
            <a:endParaRPr lang="en-US" sz="4800" dirty="0">
              <a:effectLst>
                <a:outerShdw dist="38100" dir="300000">
                  <a:schemeClr val="bg1"/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http://www.flickr.com/photos/vivekjena/2904759616/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/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</a:t>
            </a:r>
            <a:r>
              <a:rPr lang="en-US" sz="1200" dirty="0" err="1" smtClean="0">
                <a:solidFill>
                  <a:srgbClr val="FFFFFF"/>
                </a:solidFill>
              </a:rPr>
              <a:t>chrome.angrybirds.com</a:t>
            </a:r>
            <a:r>
              <a:rPr lang="en-US" sz="1200" dirty="0" smtClean="0">
                <a:solidFill>
                  <a:srgbClr val="FFFFFF"/>
                </a:solidFill>
              </a:rPr>
              <a:t>/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1500" y="5026394"/>
            <a:ext cx="2614083" cy="91085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</a:rPr>
              <a:t>WEBGL</a:t>
            </a:r>
            <a:endParaRPr lang="en-US" sz="6000" dirty="0">
              <a:solidFill>
                <a:srgbClr val="000000"/>
              </a:solidFill>
            </a:endParaRPr>
          </a:p>
        </p:txBody>
      </p:sp>
      <p:pic>
        <p:nvPicPr>
          <p:cNvPr id="17" name="Picture 16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/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http://www.flickr.com/photos/lisa-parker/5438529653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pic>
        <p:nvPicPr>
          <p:cNvPr id="17" name="Picture 16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29085" y="2097930"/>
            <a:ext cx="4814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www.canvasdemos.com</a:t>
            </a:r>
            <a:r>
              <a:rPr lang="en-US" sz="2800" dirty="0" smtClean="0"/>
              <a:t>/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http://www.flickr.com/photos/striatic/1276095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7211" y="222475"/>
            <a:ext cx="2780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</a:rPr>
              <a:t>Web workers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http://www.flickr.com/photos/gladius/1240719073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7211" y="222475"/>
            <a:ext cx="2780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</a:rPr>
              <a:t>Web workers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1" y="899583"/>
            <a:ext cx="41311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Carry out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expensive computations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network calls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without interrupting the UI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1" y="2859752"/>
            <a:ext cx="4088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http://pradeepbv.github.com/openhackday2011/web_workers_demo.html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http://www.flickr.com/photos/sparker/2949114977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0563" y="222475"/>
            <a:ext cx="2616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Messaging</a:t>
            </a:r>
            <a:endParaRPr lang="en-US" sz="44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71" y="1129002"/>
            <a:ext cx="44687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postMessage(str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onMessage(event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    </a:t>
            </a:r>
            <a:r>
              <a:rPr lang="en-US" sz="2800" dirty="0" err="1" smtClean="0"/>
              <a:t>event.data</a:t>
            </a:r>
            <a:r>
              <a:rPr lang="en-US" sz="2800" dirty="0" smtClean="0"/>
              <a:t> ==</a:t>
            </a:r>
            <a:r>
              <a:rPr lang="en-US" sz="2800" dirty="0" err="1" smtClean="0"/>
              <a:t>str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455136" y="1516735"/>
            <a:ext cx="45978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document</a:t>
            </a:r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getElementById(“iframeid</a:t>
            </a:r>
            <a:r>
              <a:rPr lang="en-US" sz="2800" dirty="0" smtClean="0"/>
              <a:t>”)</a:t>
            </a:r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contentWindow</a:t>
            </a:r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postMessage(“my</a:t>
            </a:r>
            <a:r>
              <a:rPr lang="en-US" sz="2800" dirty="0" smtClean="0"/>
              <a:t> message”)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http://www.flickr.com/photos/pdenker/5386861946/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0563" y="222475"/>
            <a:ext cx="498856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Style up using CSS3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http://www.flickr.com/photos/pumpkincat210/3339791794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2667" y="5797137"/>
            <a:ext cx="117802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Shadow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68583" y="1545167"/>
            <a:ext cx="12746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795731" y="4808859"/>
            <a:ext cx="234826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Rounded Corners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396" y="0"/>
            <a:ext cx="54922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Follow fashion trends 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338667"/>
            <a:ext cx="682624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dirty="0" smtClean="0">
                <a:solidFill>
                  <a:srgbClr val="FFFFFF"/>
                </a:solidFill>
                <a:effectLst>
                  <a:outerShdw dist="38100" dir="300000">
                    <a:schemeClr val="bg1"/>
                  </a:outerShdw>
                </a:effectLst>
              </a:rPr>
              <a:t>Who can help us? </a:t>
            </a:r>
            <a:endParaRPr lang="en-US" sz="4800" dirty="0">
              <a:solidFill>
                <a:srgbClr val="FFFFFF"/>
              </a:solidFill>
              <a:effectLst>
                <a:outerShdw dist="38100" dir="300000">
                  <a:schemeClr val="bg1"/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http://www.flickr.com/photos/ananthask/3092896908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http://www.flickr.com/photos/balamurugan/655338758/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1794" y="0"/>
            <a:ext cx="371220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Lets see styles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628" y="939224"/>
            <a:ext cx="38912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http://css3please.com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40001" y="963082"/>
            <a:ext cx="429683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CSS selectors</a:t>
            </a:r>
            <a:endParaRPr lang="en-US" sz="60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</a:t>
            </a:r>
            <a:r>
              <a:rPr lang="en-US" sz="1200" dirty="0" err="1" smtClean="0">
                <a:solidFill>
                  <a:schemeClr val="bg1"/>
                </a:solidFill>
              </a:rPr>
              <a:t>in.movies.yahoo.com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5337" y="2013012"/>
            <a:ext cx="442767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http://tools.css3.info/selectors-test/test.html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52123" y="4386194"/>
            <a:ext cx="685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http://pradeepbv.github.com/openhackday2011/web_font_demo.html</a:t>
            </a:r>
            <a:endParaRPr lang="en-US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0921" y="508007"/>
            <a:ext cx="3506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</a:rPr>
              <a:t>Web Fonts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http://www.flickr.com/photos/42931449@N07/5263540555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17" y="79003"/>
            <a:ext cx="5536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Draft Documents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53" y="820581"/>
            <a:ext cx="4429418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>
                <a:hlinkClick r:id="rId5"/>
              </a:rPr>
              <a:t>http://dev.w3.org/html5/</a:t>
            </a:r>
            <a:endParaRPr lang="en-US" sz="3200" dirty="0" smtClean="0"/>
          </a:p>
          <a:p>
            <a:pPr>
              <a:spcAft>
                <a:spcPts val="1800"/>
              </a:spcAft>
            </a:pPr>
            <a:r>
              <a:rPr lang="en-US" sz="3200" dirty="0" smtClean="0"/>
              <a:t>http://</a:t>
            </a:r>
            <a:r>
              <a:rPr lang="en-US" sz="3200" dirty="0" err="1" smtClean="0"/>
              <a:t>whatwg.org</a:t>
            </a:r>
            <a:r>
              <a:rPr lang="en-US" sz="3200" dirty="0" smtClean="0"/>
              <a:t>/html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270021" y="32891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211605" y="45385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313666" y="25770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289376" y="38792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315224" y="19218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11">
            <a:lum bright="100000" contrast="100000"/>
            <a:alphaModFix/>
          </a:blip>
          <a:stretch>
            <a:fillRect/>
          </a:stretch>
        </p:blipFill>
        <p:spPr>
          <a:xfrm>
            <a:off x="267665" y="52374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2">
            <a:lum bright="100000" contrast="100000"/>
            <a:alphaModFix/>
          </a:blip>
          <a:stretch>
            <a:fillRect/>
          </a:stretch>
        </p:blipFill>
        <p:spPr>
          <a:xfrm>
            <a:off x="319141" y="12814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3">
            <a:alphaModFix/>
            <a:lum bright="100000" contrast="100000"/>
          </a:blip>
          <a:stretch>
            <a:fillRect/>
          </a:stretch>
        </p:blipFill>
        <p:spPr>
          <a:xfrm>
            <a:off x="278520" y="59495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http://www.flickr.com/photos/avatar-1/5499235063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17" y="79003"/>
            <a:ext cx="6192583" cy="76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/>
              <a:t>Copy, paste, tweak, profit!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53" y="820581"/>
            <a:ext cx="43909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http://html5demos.com/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5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270021" y="32891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211605" y="45385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313666" y="25770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289376" y="38792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9">
            <a:alphaModFix/>
            <a:lum bright="100000" contrast="100000"/>
          </a:blip>
          <a:stretch>
            <a:fillRect/>
          </a:stretch>
        </p:blipFill>
        <p:spPr>
          <a:xfrm>
            <a:off x="315224" y="19218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10">
            <a:lum bright="100000" contrast="100000"/>
            <a:alphaModFix/>
          </a:blip>
          <a:stretch>
            <a:fillRect/>
          </a:stretch>
        </p:blipFill>
        <p:spPr>
          <a:xfrm>
            <a:off x="267665" y="52374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1">
            <a:lum bright="100000" contrast="100000"/>
            <a:alphaModFix/>
          </a:blip>
          <a:stretch>
            <a:fillRect/>
          </a:stretch>
        </p:blipFill>
        <p:spPr>
          <a:xfrm>
            <a:off x="319141" y="12814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3">
            <a:alphaModFix/>
            <a:lum bright="100000" contrast="100000"/>
          </a:blip>
          <a:stretch>
            <a:fillRect/>
          </a:stretch>
        </p:blipFill>
        <p:spPr>
          <a:xfrm>
            <a:off x="278520" y="59495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http://www.flickr.com/photos/ifindkarma/112531388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9917" y="95254"/>
            <a:ext cx="3771912" cy="7694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/>
              <a:t>Ready </a:t>
            </a:r>
            <a:r>
              <a:rPr lang="en-US" sz="4400" dirty="0" err="1" smtClean="0"/>
              <a:t>recokner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49324" y="900112"/>
            <a:ext cx="4994676" cy="5847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http://slides.html5rocks.com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8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0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11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http://www.flickr.com/photos/f-oxymoron/5005146417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8425" y="5602068"/>
            <a:ext cx="394673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dirty="0" smtClean="0"/>
              <a:t>http://</a:t>
            </a:r>
            <a:r>
              <a:rPr lang="en-US" sz="3600" dirty="0" err="1" smtClean="0"/>
              <a:t>caniuse.com</a:t>
            </a:r>
            <a:r>
              <a:rPr lang="en-US" sz="3600" dirty="0" smtClean="0"/>
              <a:t>/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HTML5_Connectivity_512.png"/>
          <p:cNvPicPr>
            <a:picLocks noChangeAspect="1"/>
          </p:cNvPicPr>
          <p:nvPr/>
        </p:nvPicPr>
        <p:blipFill>
          <a:blip r:embed="rId3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5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6" name="Picture 5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7" name="Picture 6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8" name="Picture 7" descr="HTML5_Offline_Storage_512.png"/>
          <p:cNvPicPr>
            <a:picLocks noChangeAspect="1"/>
          </p:cNvPicPr>
          <p:nvPr/>
        </p:nvPicPr>
        <p:blipFill>
          <a:blip r:embed="rId7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9" name="Picture 8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0" name="Picture 9" descr="HTML5_Semantics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1" name="Picture 10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25" y="42879"/>
            <a:ext cx="8846843" cy="716462"/>
          </a:xfrm>
        </p:spPr>
        <p:txBody>
          <a:bodyPr/>
          <a:lstStyle/>
          <a:p>
            <a:r>
              <a:rPr lang="en-US" dirty="0" smtClean="0"/>
              <a:t>Html5 = ???</a:t>
            </a:r>
            <a:endParaRPr lang="en-US" dirty="0"/>
          </a:p>
        </p:txBody>
      </p:sp>
      <p:pic>
        <p:nvPicPr>
          <p:cNvPr id="11" name="Picture 10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17" y="1737034"/>
            <a:ext cx="2572937" cy="2563845"/>
          </a:xfrm>
          <a:prstGeom prst="rect">
            <a:avLst/>
          </a:prstGeom>
        </p:spPr>
      </p:pic>
      <p:pic>
        <p:nvPicPr>
          <p:cNvPr id="13" name="Picture 12" descr="3379610589_c53aed5927_z.jpg"/>
          <p:cNvPicPr>
            <a:picLocks noChangeAspect="1"/>
          </p:cNvPicPr>
          <p:nvPr/>
        </p:nvPicPr>
        <p:blipFill>
          <a:blip r:embed="rId3"/>
          <a:srcRect l="25781" t="16129" r="4687" b="5376"/>
          <a:stretch>
            <a:fillRect/>
          </a:stretch>
        </p:blipFill>
        <p:spPr>
          <a:xfrm>
            <a:off x="6806101" y="1944655"/>
            <a:ext cx="2256482" cy="2223718"/>
          </a:xfrm>
          <a:prstGeom prst="rect">
            <a:avLst/>
          </a:prstGeom>
        </p:spPr>
      </p:pic>
      <p:pic>
        <p:nvPicPr>
          <p:cNvPr id="14" name="Picture 13" descr="5881029424_f20f3623ff.jpg"/>
          <p:cNvPicPr>
            <a:picLocks noChangeAspect="1"/>
          </p:cNvPicPr>
          <p:nvPr/>
        </p:nvPicPr>
        <p:blipFill>
          <a:blip r:embed="rId4"/>
          <a:srcRect l="24742" t="18000" r="12371" b="12000"/>
          <a:stretch>
            <a:fillRect/>
          </a:stretch>
        </p:blipFill>
        <p:spPr>
          <a:xfrm>
            <a:off x="886083" y="1944655"/>
            <a:ext cx="2055057" cy="23562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8182" y="4455586"/>
            <a:ext cx="8448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dirty="0" smtClean="0">
                <a:solidFill>
                  <a:srgbClr val="000000"/>
                </a:solidFill>
              </a:rPr>
              <a:t>Html5 markup  +  </a:t>
            </a:r>
            <a:r>
              <a:rPr lang="en-US" sz="4000" cap="all" dirty="0" err="1" smtClean="0">
                <a:solidFill>
                  <a:srgbClr val="000000"/>
                </a:solidFill>
              </a:rPr>
              <a:t>js</a:t>
            </a:r>
            <a:r>
              <a:rPr lang="en-US" sz="4000" cap="all" dirty="0" smtClean="0">
                <a:solidFill>
                  <a:srgbClr val="000000"/>
                </a:solidFill>
              </a:rPr>
              <a:t> </a:t>
            </a:r>
            <a:r>
              <a:rPr lang="en-US" sz="4000" cap="all" dirty="0" err="1" smtClean="0">
                <a:solidFill>
                  <a:srgbClr val="000000"/>
                </a:solidFill>
              </a:rPr>
              <a:t>api’S</a:t>
            </a:r>
            <a:r>
              <a:rPr lang="en-US" sz="4000" cap="all" dirty="0" smtClean="0">
                <a:solidFill>
                  <a:srgbClr val="000000"/>
                </a:solidFill>
              </a:rPr>
              <a:t>     +    css3 </a:t>
            </a:r>
            <a:endParaRPr lang="en-US" sz="4000" cap="all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http://www.flickr.com/photos/gladius/with/2304942509/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62825" y="886337"/>
            <a:ext cx="8846843" cy="716462"/>
          </a:xfrm>
        </p:spPr>
        <p:txBody>
          <a:bodyPr>
            <a:normAutofit/>
          </a:bodyPr>
          <a:lstStyle/>
          <a:p>
            <a:r>
              <a:rPr lang="en-US" dirty="0" smtClean="0"/>
              <a:t>It already running out there</a:t>
            </a:r>
            <a:endParaRPr lang="en-US" dirty="0"/>
          </a:p>
        </p:txBody>
      </p:sp>
      <p:pic>
        <p:nvPicPr>
          <p:cNvPr id="19" name="Picture 18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8253" y="6617086"/>
            <a:ext cx="459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http://www.flickr.com/photos/philmcelhinney/1000986005/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0" y="6585337"/>
            <a:ext cx="379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http://html5readiness.com/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1532</Words>
  <Application>Microsoft Macintosh PowerPoint</Application>
  <PresentationFormat>On-screen Show (4:3)</PresentationFormat>
  <Paragraphs>237</Paragraphs>
  <Slides>56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Slide 1</vt:lpstr>
      <vt:lpstr>HTML5 &amp; CSS3</vt:lpstr>
      <vt:lpstr>Web standards today</vt:lpstr>
      <vt:lpstr>Slide 4</vt:lpstr>
      <vt:lpstr>Slide 5</vt:lpstr>
      <vt:lpstr>Slide 6</vt:lpstr>
      <vt:lpstr>Html5 = ???</vt:lpstr>
      <vt:lpstr>It already running out there</vt:lpstr>
      <vt:lpstr>Slide 9</vt:lpstr>
      <vt:lpstr>Slide 10</vt:lpstr>
      <vt:lpstr>HTML 5 SEMATICS</vt:lpstr>
      <vt:lpstr>HTML 5 SEMATICS</vt:lpstr>
      <vt:lpstr>HTML 5 SEMATICS</vt:lpstr>
      <vt:lpstr>better SEMATICS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File API</vt:lpstr>
      <vt:lpstr>Geo location</vt:lpstr>
      <vt:lpstr>File API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Video</vt:lpstr>
      <vt:lpstr>Audio</vt:lpstr>
      <vt:lpstr>Slide 40</vt:lpstr>
      <vt:lpstr>WEBGL</vt:lpstr>
      <vt:lpstr>canvas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>Yahoo!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Stephan Douris</dc:creator>
  <cp:lastModifiedBy>Pradeep Banavara</cp:lastModifiedBy>
  <cp:revision>144</cp:revision>
  <dcterms:created xsi:type="dcterms:W3CDTF">2011-07-30T04:17:31Z</dcterms:created>
  <dcterms:modified xsi:type="dcterms:W3CDTF">2011-07-30T04:18:00Z</dcterms:modified>
</cp:coreProperties>
</file>